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7" r:id="rId3"/>
    <p:sldId id="314" r:id="rId4"/>
    <p:sldId id="325" r:id="rId5"/>
    <p:sldId id="324" r:id="rId6"/>
    <p:sldId id="315" r:id="rId7"/>
    <p:sldId id="319" r:id="rId8"/>
    <p:sldId id="316" r:id="rId9"/>
    <p:sldId id="320" r:id="rId10"/>
    <p:sldId id="321" r:id="rId11"/>
    <p:sldId id="317" r:id="rId12"/>
    <p:sldId id="322" r:id="rId13"/>
    <p:sldId id="326" r:id="rId14"/>
    <p:sldId id="318" r:id="rId15"/>
    <p:sldId id="328" r:id="rId16"/>
    <p:sldId id="32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291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1" d="100"/>
          <a:sy n="91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375A-CE20-4470-A9B0-EE3852AFB898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39552" y="1707654"/>
            <a:ext cx="7920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Управление выдачей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колонок Топаз топлива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карте с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нарядами и лимитами по нормам из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1С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посредством трёхсторонней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интеграции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нового 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Java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сервера 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Exzotron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базами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данных ТОПАЗ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сервера 1С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3518"/>
            <a:ext cx="598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Документ Назначения лимита на отгрузку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E3096-1793-424E-87DC-09F1F63E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2531"/>
            <a:ext cx="8388424" cy="4249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83518"/>
            <a:ext cx="6286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Состояние лимита и использование продукта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D14CA3-29A1-4823-9945-8BA1B700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56638"/>
            <a:ext cx="8460432" cy="41868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83518"/>
            <a:ext cx="811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Выдача продукта за период (с возможностью фильтрации)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22F88F-2D79-4EB8-BE3C-2A61D823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18322"/>
            <a:ext cx="8316416" cy="42251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83518"/>
            <a:ext cx="827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Реестр начислений за период (с возможностью фильтрации)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D3BAA1-0D8F-440B-AB2A-DD7C15D1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44" y="903730"/>
            <a:ext cx="8369255" cy="42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2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5" y="987574"/>
            <a:ext cx="9073235" cy="16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83518"/>
            <a:ext cx="444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Загрузка меток идентификации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b="30106"/>
          <a:stretch>
            <a:fillRect/>
          </a:stretch>
        </p:blipFill>
        <p:spPr bwMode="auto">
          <a:xfrm>
            <a:off x="36512" y="3219822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758157"/>
            <a:ext cx="305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Шаблон для загрузки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9163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dirty="0">
                <a:solidFill>
                  <a:schemeClr val="bg1"/>
                </a:solidFill>
              </a:rPr>
              <a:t>Управление данным функционалом так же возможно производить удаленно при помощи мобильного телефона. Это стало доступным благодаря </a:t>
            </a:r>
            <a:r>
              <a:rPr lang="en-US" dirty="0">
                <a:solidFill>
                  <a:schemeClr val="bg1"/>
                </a:solidFill>
              </a:rPr>
              <a:t>Exzotron Telegram Bot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indent="452438" algn="just"/>
            <a:r>
              <a:rPr lang="en-US" dirty="0">
                <a:solidFill>
                  <a:schemeClr val="bg1"/>
                </a:solidFill>
              </a:rPr>
              <a:t>Exzotron  Bot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разработка от компании </a:t>
            </a:r>
            <a:r>
              <a:rPr lang="en-US" dirty="0">
                <a:solidFill>
                  <a:schemeClr val="bg1"/>
                </a:solidFill>
              </a:rPr>
              <a:t>Exzotron</a:t>
            </a:r>
            <a:r>
              <a:rPr lang="ru-RU" dirty="0">
                <a:solidFill>
                  <a:schemeClr val="bg1"/>
                </a:solidFill>
              </a:rPr>
              <a:t>, презентация которой была проведена в Москве в апреле этого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392901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1111111.png">
            <a:extLst>
              <a:ext uri="{FF2B5EF4-FFF2-40B4-BE49-F238E27FC236}">
                <a16:creationId xmlns:a16="http://schemas.microsoft.com/office/drawing/2014/main" id="{F3B441C4-B659-424A-948E-371B119331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3945"/>
            <a:ext cx="9144000" cy="3575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B5076-69AA-45DC-A0BB-3FDE80D02FFE}"/>
              </a:ext>
            </a:extLst>
          </p:cNvPr>
          <p:cNvSpPr txBox="1"/>
          <p:nvPr/>
        </p:nvSpPr>
        <p:spPr>
          <a:xfrm>
            <a:off x="899592" y="483518"/>
            <a:ext cx="779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Новая концепция взаимодействия от компании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Exzotron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199FB-DAF7-492B-9397-23BA20A403FF}"/>
              </a:ext>
            </a:extLst>
          </p:cNvPr>
          <p:cNvSpPr txBox="1"/>
          <p:nvPr/>
        </p:nvSpPr>
        <p:spPr>
          <a:xfrm>
            <a:off x="251520" y="483518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собой представляет </a:t>
            </a:r>
            <a:r>
              <a:rPr lang="en-US" sz="2400" b="1" dirty="0">
                <a:solidFill>
                  <a:schemeClr val="bg1"/>
                </a:solidFill>
              </a:rPr>
              <a:t>Exzotron Bot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7DA2B3-A902-4DB8-A781-141699547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98" y="1299256"/>
            <a:ext cx="5672203" cy="2598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6167216" y="660554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Начальное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301886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199FB-DAF7-492B-9397-23BA20A403FF}"/>
              </a:ext>
            </a:extLst>
          </p:cNvPr>
          <p:cNvSpPr txBox="1"/>
          <p:nvPr/>
        </p:nvSpPr>
        <p:spPr>
          <a:xfrm>
            <a:off x="251520" y="483518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собой представляет </a:t>
            </a:r>
            <a:r>
              <a:rPr lang="en-US" sz="2400" b="1" dirty="0">
                <a:solidFill>
                  <a:schemeClr val="bg1"/>
                </a:solidFill>
              </a:rPr>
              <a:t>Exzotron Bot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6167216" y="660554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Начальное меню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1E412F-5449-4865-AE7B-58B559FD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2" y="945183"/>
            <a:ext cx="4100714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943472" y="660554"/>
            <a:ext cx="292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Список организаций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560EC-0534-4677-B5EC-F2BD1F0D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75606"/>
            <a:ext cx="4475997" cy="33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71550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dirty="0">
                <a:solidFill>
                  <a:schemeClr val="bg1"/>
                </a:solidFill>
              </a:rPr>
              <a:t>Данная задача была решена с помощью нового </a:t>
            </a:r>
            <a:r>
              <a:rPr lang="ru-RU" dirty="0" err="1">
                <a:solidFill>
                  <a:schemeClr val="bg1"/>
                </a:solidFill>
              </a:rPr>
              <a:t>Java</a:t>
            </a:r>
            <a:r>
              <a:rPr lang="ru-RU" dirty="0">
                <a:solidFill>
                  <a:schemeClr val="bg1"/>
                </a:solidFill>
              </a:rPr>
              <a:t> сервера от компании Exzotron, </a:t>
            </a:r>
            <a:r>
              <a:rPr lang="ru-RU" dirty="0" smtClean="0">
                <a:solidFill>
                  <a:schemeClr val="bg1"/>
                </a:solidFill>
              </a:rPr>
              <a:t>интегрированного </a:t>
            </a:r>
            <a:r>
              <a:rPr lang="ru-RU" dirty="0" smtClean="0">
                <a:solidFill>
                  <a:schemeClr val="bg1"/>
                </a:solidFill>
              </a:rPr>
              <a:t>с базами данных ТОПАЗ и серверами 1С, </a:t>
            </a:r>
            <a:r>
              <a:rPr lang="ru-RU" dirty="0">
                <a:solidFill>
                  <a:schemeClr val="bg1"/>
                </a:solidFill>
              </a:rPr>
              <a:t>в результате </a:t>
            </a:r>
            <a:r>
              <a:rPr lang="ru-RU" dirty="0" smtClean="0">
                <a:solidFill>
                  <a:schemeClr val="bg1"/>
                </a:solidFill>
              </a:rPr>
              <a:t>чего </a:t>
            </a:r>
            <a:r>
              <a:rPr lang="ru-RU" dirty="0">
                <a:solidFill>
                  <a:schemeClr val="bg1"/>
                </a:solidFill>
              </a:rPr>
              <a:t>появилась возможность управлять выдачей </a:t>
            </a:r>
            <a:r>
              <a:rPr lang="ru-RU" dirty="0" smtClean="0">
                <a:solidFill>
                  <a:schemeClr val="bg1"/>
                </a:solidFill>
              </a:rPr>
              <a:t>топлива с любого количества ТРК Топаз </a:t>
            </a:r>
            <a:r>
              <a:rPr lang="ru-RU" dirty="0">
                <a:solidFill>
                  <a:schemeClr val="bg1"/>
                </a:solidFill>
              </a:rPr>
              <a:t>по картам с механизмами </a:t>
            </a:r>
            <a:r>
              <a:rPr lang="ru-RU" dirty="0" smtClean="0">
                <a:solidFill>
                  <a:schemeClr val="bg1"/>
                </a:solidFill>
              </a:rPr>
              <a:t>нарядов </a:t>
            </a:r>
            <a:r>
              <a:rPr lang="ru-RU" dirty="0">
                <a:solidFill>
                  <a:schemeClr val="bg1"/>
                </a:solidFill>
              </a:rPr>
              <a:t>и нормой лимита на работу </a:t>
            </a:r>
            <a:r>
              <a:rPr lang="ru-RU" dirty="0" smtClean="0">
                <a:solidFill>
                  <a:schemeClr val="bg1"/>
                </a:solidFill>
              </a:rPr>
              <a:t>напрямую из 1С. Используется механизм транзакций банковских систем, обеспечивающий наибольшую надёжность и защищённость от злоупотреблений и махинаций.</a:t>
            </a:r>
            <a:endParaRPr lang="ru-RU" dirty="0">
              <a:solidFill>
                <a:schemeClr val="bg1"/>
              </a:solidFill>
            </a:endParaRPr>
          </a:p>
          <a:p>
            <a:pPr indent="452438"/>
            <a:endParaRPr lang="ru-RU" b="1" dirty="0">
              <a:solidFill>
                <a:schemeClr val="bg1"/>
              </a:solidFill>
            </a:endParaRPr>
          </a:p>
          <a:p>
            <a:pPr indent="452438"/>
            <a:r>
              <a:rPr lang="ru-RU" b="1" dirty="0">
                <a:solidFill>
                  <a:schemeClr val="bg1"/>
                </a:solidFill>
              </a:rPr>
              <a:t>Для удобства работы было создано: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Документ для установки лимитов.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Ведомость выдачи топлива.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Реестры документов на выдачу топлива и установку лимитов.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Набор наглядных отчетов, которые показывают выдачу топлива с учетом различных параметров и фильтров.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Отчеты по состоянию и использованию текущего лимита.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Обработка </a:t>
            </a:r>
            <a:r>
              <a:rPr lang="ru-RU" dirty="0">
                <a:solidFill>
                  <a:schemeClr val="bg1"/>
                </a:solidFill>
              </a:rPr>
              <a:t>по загрузке  RFID карт.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943472" y="660554"/>
            <a:ext cx="292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Список организаций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DBE821-D097-479B-B2E5-5A223AD2B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275606"/>
            <a:ext cx="58864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6157829" y="660554"/>
            <a:ext cx="2500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Выбор компании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E8EE3C-466C-4818-91CE-2B6631FC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5628"/>
            <a:ext cx="4244855" cy="46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2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234415" y="411510"/>
            <a:ext cx="397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Отчет по топливным картам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1F165-E2E9-4D87-8964-F39F9D18C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1"/>
          <a:stretch/>
        </p:blipFill>
        <p:spPr>
          <a:xfrm>
            <a:off x="27169" y="873176"/>
            <a:ext cx="4512713" cy="32366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C3DE40-27F1-4B4F-A549-142A22F56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87" y="1275606"/>
            <a:ext cx="4512713" cy="3780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0767F-81C4-427C-B5D7-8052962B3CBB}"/>
              </a:ext>
            </a:extLst>
          </p:cNvPr>
          <p:cNvSpPr txBox="1"/>
          <p:nvPr/>
        </p:nvSpPr>
        <p:spPr>
          <a:xfrm>
            <a:off x="7384947" y="935871"/>
            <a:ext cx="173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367113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292080" y="660554"/>
            <a:ext cx="360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Изменение статуса меток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77E90-67B4-4847-B637-6CDE42D3A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1433512"/>
            <a:ext cx="4676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09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292080" y="660554"/>
            <a:ext cx="360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Изменение статуса меток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24C18-73F7-46DE-9AF3-C082F8346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15915"/>
            <a:ext cx="3167150" cy="4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474924" y="660554"/>
            <a:ext cx="323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Управление балансом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6927D1-9FB4-47CA-92C4-C4BE57F94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3518"/>
            <a:ext cx="3206026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4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474924" y="660554"/>
            <a:ext cx="323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Управление балансом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195CDC-8A8F-4F45-A432-3E7F58016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9"/>
          <a:stretch/>
        </p:blipFill>
        <p:spPr>
          <a:xfrm>
            <a:off x="733457" y="987574"/>
            <a:ext cx="3528392" cy="2486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E49E5F-19DD-46AB-A3D6-0B29097D8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6"/>
          <a:stretch/>
        </p:blipFill>
        <p:spPr>
          <a:xfrm>
            <a:off x="5608201" y="1187836"/>
            <a:ext cx="3118463" cy="38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9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5474924" y="660554"/>
            <a:ext cx="323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Управление балансом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F1ADB-A250-4838-A81E-66D680822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8" y="1275606"/>
            <a:ext cx="7582304" cy="29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1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4211960" y="528599"/>
            <a:ext cx="4798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Отчет по </a:t>
            </a:r>
            <a:r>
              <a:rPr lang="ru-RU" sz="2400" b="1" dirty="0" err="1">
                <a:solidFill>
                  <a:schemeClr val="bg1"/>
                </a:solidFill>
              </a:rPr>
              <a:t>топливораздаче</a:t>
            </a:r>
            <a:r>
              <a:rPr lang="ru-RU" sz="2400" b="1" dirty="0">
                <a:solidFill>
                  <a:schemeClr val="bg1"/>
                </a:solidFill>
              </a:rPr>
              <a:t> по карте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BD6C3-2FBB-465B-A9C1-DC45541B9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83619"/>
            <a:ext cx="3939579" cy="41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5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40EF-064B-4D93-B707-5CC1DED59EC7}"/>
              </a:ext>
            </a:extLst>
          </p:cNvPr>
          <p:cNvSpPr txBox="1"/>
          <p:nvPr/>
        </p:nvSpPr>
        <p:spPr>
          <a:xfrm>
            <a:off x="3968721" y="528599"/>
            <a:ext cx="528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Отчет по </a:t>
            </a:r>
            <a:r>
              <a:rPr lang="ru-RU" sz="2400" b="1" dirty="0" err="1">
                <a:solidFill>
                  <a:schemeClr val="bg1"/>
                </a:solidFill>
              </a:rPr>
              <a:t>топливораздаче</a:t>
            </a:r>
            <a:r>
              <a:rPr lang="ru-RU" sz="2400" b="1" dirty="0">
                <a:solidFill>
                  <a:schemeClr val="bg1"/>
                </a:solidFill>
              </a:rPr>
              <a:t> по объекту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E6B5E-0CE8-4019-876F-93A79E923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6" y="961050"/>
            <a:ext cx="4320480" cy="41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6512" y="411510"/>
            <a:ext cx="620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Общая схема решения от компании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Exzotron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 descr="1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7534"/>
            <a:ext cx="7557095" cy="43739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1851670"/>
            <a:ext cx="5040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 fontAlgn="base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71F2F9-2E85-4EFC-B2C7-1BE2AE622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8" y="123478"/>
            <a:ext cx="7477544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4633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dirty="0" smtClean="0">
                <a:solidFill>
                  <a:schemeClr val="bg1"/>
                </a:solidFill>
              </a:rPr>
              <a:t>Передача </a:t>
            </a:r>
            <a:r>
              <a:rPr lang="ru-RU" sz="1600" dirty="0">
                <a:solidFill>
                  <a:schemeClr val="bg1"/>
                </a:solidFill>
              </a:rPr>
              <a:t>заданий на пополнение </a:t>
            </a:r>
            <a:r>
              <a:rPr lang="ru-RU" sz="1600" dirty="0" smtClean="0">
                <a:solidFill>
                  <a:schemeClr val="bg1"/>
                </a:solidFill>
              </a:rPr>
              <a:t>баланса выполняется </a:t>
            </a:r>
            <a:r>
              <a:rPr lang="ru-RU" sz="1600" dirty="0">
                <a:solidFill>
                  <a:schemeClr val="bg1"/>
                </a:solidFill>
              </a:rPr>
              <a:t>в отдельную таблицу M</a:t>
            </a:r>
            <a:r>
              <a:rPr lang="en-US" sz="1600" dirty="0">
                <a:solidFill>
                  <a:schemeClr val="bg1"/>
                </a:solidFill>
              </a:rPr>
              <a:t>y</a:t>
            </a:r>
            <a:r>
              <a:rPr lang="ru-RU" sz="1600" dirty="0">
                <a:solidFill>
                  <a:schemeClr val="bg1"/>
                </a:solidFill>
              </a:rPr>
              <a:t>SQL сервера</a:t>
            </a:r>
            <a:r>
              <a:rPr lang="uk-UA" sz="1600" dirty="0">
                <a:solidFill>
                  <a:schemeClr val="bg1"/>
                </a:solidFill>
              </a:rPr>
              <a:t>,</a:t>
            </a:r>
            <a:r>
              <a:rPr lang="ru-RU" sz="1600" dirty="0">
                <a:solidFill>
                  <a:schemeClr val="bg1"/>
                </a:solidFill>
              </a:rPr>
              <a:t> на котором </a:t>
            </a:r>
            <a:r>
              <a:rPr lang="ru-RU" sz="1600" dirty="0" smtClean="0">
                <a:solidFill>
                  <a:schemeClr val="bg1"/>
                </a:solidFill>
              </a:rPr>
              <a:t>развернут </a:t>
            </a:r>
            <a:r>
              <a:rPr lang="ru-RU" sz="1600" dirty="0">
                <a:solidFill>
                  <a:schemeClr val="bg1"/>
                </a:solidFill>
              </a:rPr>
              <a:t>Exzotron </a:t>
            </a:r>
            <a:r>
              <a:rPr lang="ru-RU" sz="1600" dirty="0" err="1">
                <a:solidFill>
                  <a:schemeClr val="bg1"/>
                </a:solidFill>
              </a:rPr>
              <a:t>Bot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indent="452438" algn="just"/>
            <a:r>
              <a:rPr lang="en-US" sz="1600" dirty="0">
                <a:solidFill>
                  <a:schemeClr val="bg1"/>
                </a:solidFill>
              </a:rPr>
              <a:t>Java</a:t>
            </a:r>
            <a:r>
              <a:rPr lang="ru-RU" sz="1600" dirty="0">
                <a:solidFill>
                  <a:schemeClr val="bg1"/>
                </a:solidFill>
              </a:rPr>
              <a:t> сервер обрабатывает таблицу заданий на пополнение баланса и далее производит изменение данных по балансовым остаткам в </a:t>
            </a:r>
            <a:r>
              <a:rPr lang="ru-RU" sz="1600" dirty="0" smtClean="0">
                <a:solidFill>
                  <a:schemeClr val="bg1"/>
                </a:solidFill>
              </a:rPr>
              <a:t>базах </a:t>
            </a:r>
            <a:r>
              <a:rPr lang="ru-RU" sz="1600" dirty="0">
                <a:solidFill>
                  <a:schemeClr val="bg1"/>
                </a:solidFill>
              </a:rPr>
              <a:t>данных ТОПАЗ. Эти данные в рамках регламента обмена поступают непосредственно на колонки ТРК.</a:t>
            </a:r>
          </a:p>
          <a:p>
            <a:pPr indent="452438" algn="just"/>
            <a:r>
              <a:rPr lang="en-US" sz="1600" dirty="0">
                <a:solidFill>
                  <a:schemeClr val="bg1"/>
                </a:solidFill>
              </a:rPr>
              <a:t>Java</a:t>
            </a:r>
            <a:r>
              <a:rPr lang="ru-RU" sz="1600" dirty="0">
                <a:solidFill>
                  <a:schemeClr val="bg1"/>
                </a:solidFill>
              </a:rPr>
              <a:t> сервер, после первичного запуска и </a:t>
            </a:r>
            <a:r>
              <a:rPr lang="ru-RU" sz="1600" dirty="0" smtClean="0">
                <a:solidFill>
                  <a:schemeClr val="bg1"/>
                </a:solidFill>
              </a:rPr>
              <a:t>инициализации </a:t>
            </a:r>
            <a:r>
              <a:rPr lang="ru-RU" sz="1600" dirty="0">
                <a:solidFill>
                  <a:schemeClr val="bg1"/>
                </a:solidFill>
              </a:rPr>
              <a:t>самостоятельно сканирует базу данных </a:t>
            </a:r>
            <a:r>
              <a:rPr lang="ru-RU" sz="1600" dirty="0" smtClean="0">
                <a:solidFill>
                  <a:schemeClr val="bg1"/>
                </a:solidFill>
              </a:rPr>
              <a:t>ТОПАЗ </a:t>
            </a:r>
            <a:r>
              <a:rPr lang="ru-RU" sz="1600" dirty="0">
                <a:solidFill>
                  <a:schemeClr val="bg1"/>
                </a:solidFill>
              </a:rPr>
              <a:t>на предмет свежих транзакций о выдаче топлива. Свежие данные загружаются на сервер </a:t>
            </a:r>
            <a:r>
              <a:rPr lang="ru-RU" sz="1600" dirty="0" err="1">
                <a:solidFill>
                  <a:schemeClr val="bg1"/>
                </a:solidFill>
              </a:rPr>
              <a:t>MySQL</a:t>
            </a:r>
            <a:r>
              <a:rPr lang="ru-RU" sz="1600" dirty="0">
                <a:solidFill>
                  <a:schemeClr val="bg1"/>
                </a:solidFill>
              </a:rPr>
              <a:t>, а </a:t>
            </a:r>
            <a:r>
              <a:rPr lang="ru-RU" sz="1600" dirty="0" smtClean="0">
                <a:solidFill>
                  <a:schemeClr val="bg1"/>
                </a:solidFill>
              </a:rPr>
              <a:t>также </a:t>
            </a:r>
            <a:r>
              <a:rPr lang="ru-RU" sz="1600" dirty="0">
                <a:solidFill>
                  <a:schemeClr val="bg1"/>
                </a:solidFill>
              </a:rPr>
              <a:t>происходит обработка (уменьшение) остатка по балансу на сумму выдачи по каждой карте. Данные изменения по </a:t>
            </a:r>
            <a:r>
              <a:rPr lang="ru-RU" sz="1600" dirty="0" smtClean="0">
                <a:solidFill>
                  <a:schemeClr val="bg1"/>
                </a:solidFill>
              </a:rPr>
              <a:t>остаткам </a:t>
            </a:r>
            <a:r>
              <a:rPr lang="ru-RU" sz="1600" dirty="0">
                <a:solidFill>
                  <a:schemeClr val="bg1"/>
                </a:solidFill>
              </a:rPr>
              <a:t>снова выгружаются в </a:t>
            </a:r>
            <a:r>
              <a:rPr lang="ru-RU" sz="1600" dirty="0" smtClean="0">
                <a:solidFill>
                  <a:schemeClr val="bg1"/>
                </a:solidFill>
              </a:rPr>
              <a:t>базы </a:t>
            </a:r>
            <a:r>
              <a:rPr lang="ru-RU" sz="1600" dirty="0">
                <a:solidFill>
                  <a:schemeClr val="bg1"/>
                </a:solidFill>
              </a:rPr>
              <a:t>данных ТОПАЗ.</a:t>
            </a:r>
          </a:p>
          <a:p>
            <a:pPr indent="452438" algn="just"/>
            <a:r>
              <a:rPr lang="ru-RU" sz="1600" dirty="0">
                <a:solidFill>
                  <a:schemeClr val="bg1"/>
                </a:solidFill>
              </a:rPr>
              <a:t>Далее эти данные из базы данных M</a:t>
            </a:r>
            <a:r>
              <a:rPr lang="en-US" sz="1600" dirty="0">
                <a:solidFill>
                  <a:schemeClr val="bg1"/>
                </a:solidFill>
              </a:rPr>
              <a:t>y</a:t>
            </a:r>
            <a:r>
              <a:rPr lang="ru-RU" sz="1600" dirty="0">
                <a:solidFill>
                  <a:schemeClr val="bg1"/>
                </a:solidFill>
              </a:rPr>
              <a:t>SQL используются для загрузки в систему </a:t>
            </a:r>
            <a:r>
              <a:rPr lang="ru-RU" sz="1600" dirty="0" smtClean="0">
                <a:solidFill>
                  <a:schemeClr val="bg1"/>
                </a:solidFill>
              </a:rPr>
              <a:t>1С </a:t>
            </a:r>
            <a:r>
              <a:rPr lang="ru-RU" sz="1600" dirty="0">
                <a:solidFill>
                  <a:schemeClr val="bg1"/>
                </a:solidFill>
              </a:rPr>
              <a:t>в документ </a:t>
            </a:r>
            <a:r>
              <a:rPr lang="ru-RU" sz="1600" dirty="0" smtClean="0">
                <a:solidFill>
                  <a:schemeClr val="bg1"/>
                </a:solidFill>
              </a:rPr>
              <a:t>Ведомость </a:t>
            </a:r>
            <a:r>
              <a:rPr lang="ru-RU" sz="1600" dirty="0">
                <a:solidFill>
                  <a:schemeClr val="bg1"/>
                </a:solidFill>
              </a:rPr>
              <a:t>выдачи топлива.</a:t>
            </a:r>
          </a:p>
          <a:p>
            <a:pPr indent="452438" algn="just"/>
            <a:r>
              <a:rPr lang="ru-RU" sz="1600" dirty="0">
                <a:solidFill>
                  <a:schemeClr val="bg1"/>
                </a:solidFill>
              </a:rPr>
              <a:t>Запись в таблицу возможна только после проведения документа, после чего документ </a:t>
            </a:r>
            <a:r>
              <a:rPr lang="ru-RU" sz="1600" dirty="0" smtClean="0">
                <a:solidFill>
                  <a:schemeClr val="bg1"/>
                </a:solidFill>
              </a:rPr>
              <a:t>блокируется </a:t>
            </a:r>
            <a:r>
              <a:rPr lang="ru-RU" sz="1600" dirty="0">
                <a:solidFill>
                  <a:schemeClr val="bg1"/>
                </a:solidFill>
              </a:rPr>
              <a:t>и отменить проведение нельзя. Для снятия </a:t>
            </a:r>
            <a:r>
              <a:rPr lang="ru-RU" sz="1600" dirty="0" smtClean="0">
                <a:solidFill>
                  <a:schemeClr val="bg1"/>
                </a:solidFill>
              </a:rPr>
              <a:t>лимита </a:t>
            </a:r>
            <a:r>
              <a:rPr lang="ru-RU" sz="1600" dirty="0">
                <a:solidFill>
                  <a:schemeClr val="bg1"/>
                </a:solidFill>
              </a:rPr>
              <a:t>нужно проводить аналогичный документа с отрицательным лимитом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2" y="515456"/>
            <a:ext cx="896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Описание процесса взаимодействия ТОПАЗ и нового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Java 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сервера от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Exzorton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: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83518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Контроль транспорта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1256C7-AAA0-4EEC-BE6C-B33B8B040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42776"/>
            <a:ext cx="8388424" cy="4298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3518"/>
            <a:ext cx="501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Реестр Ведомостей выдачи топлива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9D5163-6F4A-4C88-BF30-7A77392C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4848"/>
            <a:ext cx="8388424" cy="4224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3518"/>
            <a:ext cx="388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Ведомость выдачи топлива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FF7E49-9E7A-4093-B2D5-9E8E1AB7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17433"/>
            <a:ext cx="8388424" cy="4224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3518"/>
            <a:ext cx="717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Реестр документов Назначения лимитов на отгрузку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B7C5EE-4C30-43E8-91A1-521CF360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868270"/>
            <a:ext cx="8463715" cy="4275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471</Words>
  <Application>Microsoft Office PowerPoint</Application>
  <PresentationFormat>Экран (16:9)</PresentationFormat>
  <Paragraphs>49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Кузьмук</dc:creator>
  <cp:lastModifiedBy>Пользователь Windows</cp:lastModifiedBy>
  <cp:revision>72</cp:revision>
  <dcterms:created xsi:type="dcterms:W3CDTF">2021-01-01T20:48:47Z</dcterms:created>
  <dcterms:modified xsi:type="dcterms:W3CDTF">2021-06-21T06:33:45Z</dcterms:modified>
</cp:coreProperties>
</file>