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59" r:id="rId3"/>
    <p:sldId id="348" r:id="rId4"/>
    <p:sldId id="373" r:id="rId5"/>
    <p:sldId id="371" r:id="rId6"/>
    <p:sldId id="374" r:id="rId7"/>
    <p:sldId id="363" r:id="rId8"/>
    <p:sldId id="370" r:id="rId9"/>
    <p:sldId id="361" r:id="rId10"/>
    <p:sldId id="364" r:id="rId11"/>
    <p:sldId id="365" r:id="rId12"/>
    <p:sldId id="367" r:id="rId13"/>
    <p:sldId id="366" r:id="rId14"/>
    <p:sldId id="368" r:id="rId15"/>
    <p:sldId id="377" r:id="rId16"/>
    <p:sldId id="378" r:id="rId17"/>
    <p:sldId id="379" r:id="rId18"/>
    <p:sldId id="360" r:id="rId19"/>
    <p:sldId id="3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9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8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9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3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9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375A-CE20-4470-A9B0-EE3852AFB8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xzotro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xzotron.ru/uzel-skorostnoy-perekachki-s-penogacitelem-dn50-efl-5-0-na-20-kubov-chas/" TargetMode="External"/><Relationship Id="rId4" Type="http://schemas.openxmlformats.org/officeDocument/2006/relationships/hyperlink" Target="https://www.youtube.com/watch?v=YOHvV4JCfxA&amp;t=6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xzotron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07F14E57-A0CF-43D4-9116-BA124C8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924944"/>
            <a:ext cx="1371600" cy="1323975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A8FA9F-0D49-49D2-A9A2-6B57ED3A1CDC}"/>
              </a:ext>
            </a:extLst>
          </p:cNvPr>
          <p:cNvSpPr/>
          <p:nvPr/>
        </p:nvSpPr>
        <p:spPr>
          <a:xfrm>
            <a:off x="5508104" y="4995174"/>
            <a:ext cx="3779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  <a:hlinkClick r:id="rId4"/>
              </a:rPr>
              <a:t>exzotron.ru</a:t>
            </a:r>
            <a:endParaRPr lang="en-US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  <a:p>
            <a:pPr algn="ctr"/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info@exzotron.ru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EA6F-369F-46AB-8D4A-77AA862AA57B}"/>
              </a:ext>
            </a:extLst>
          </p:cNvPr>
          <p:cNvSpPr txBox="1"/>
          <p:nvPr/>
        </p:nvSpPr>
        <p:spPr>
          <a:xfrm>
            <a:off x="583993" y="2359889"/>
            <a:ext cx="797601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defRPr>
            </a:lvl1pPr>
          </a:lstStyle>
          <a:p>
            <a:r>
              <a:rPr lang="ru-RU" sz="4800" dirty="0"/>
              <a:t>Компания</a:t>
            </a:r>
          </a:p>
          <a:p>
            <a:r>
              <a:rPr lang="ru-RU" sz="3600" dirty="0">
                <a:effectLst/>
              </a:rPr>
              <a:t>ООО «ЭКЗОТРОН ТЕХНОЛОДЖИ»</a:t>
            </a:r>
            <a:r>
              <a:rPr lang="ru-RU" sz="4400" dirty="0"/>
              <a:t> </a:t>
            </a:r>
            <a:endParaRPr lang="ru-RU" sz="3600" dirty="0"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F23C21-2230-43FD-A564-835E92B4ED74}"/>
              </a:ext>
            </a:extLst>
          </p:cNvPr>
          <p:cNvSpPr/>
          <p:nvPr/>
        </p:nvSpPr>
        <p:spPr>
          <a:xfrm>
            <a:off x="1079612" y="3675857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Все для АЗС</a:t>
            </a:r>
          </a:p>
          <a:p>
            <a:pPr algn="ctr"/>
            <a:r>
              <a:rPr lang="ru-RU" sz="3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ГЛОНАСС мониторинг </a:t>
            </a:r>
          </a:p>
        </p:txBody>
      </p:sp>
    </p:spTree>
    <p:extLst>
      <p:ext uri="{BB962C8B-B14F-4D97-AF65-F5344CB8AC3E}">
        <p14:creationId xmlns:p14="http://schemas.microsoft.com/office/powerpoint/2010/main" val="205014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6E7B1C-797A-4495-9089-2CF099E8944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97258"/>
            <a:ext cx="6858001" cy="92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249860-31AE-45D8-BE7A-D15E92BF771A}"/>
              </a:ext>
            </a:extLst>
          </p:cNvPr>
          <p:cNvSpPr/>
          <p:nvPr/>
        </p:nvSpPr>
        <p:spPr>
          <a:xfrm>
            <a:off x="4932040" y="204243"/>
            <a:ext cx="378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Агрегат для перекачки топлива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E6F00F-0611-450E-9BD4-00F3546BB63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249860-31AE-45D8-BE7A-D15E92BF771A}"/>
              </a:ext>
            </a:extLst>
          </p:cNvPr>
          <p:cNvSpPr/>
          <p:nvPr/>
        </p:nvSpPr>
        <p:spPr>
          <a:xfrm>
            <a:off x="4932040" y="204243"/>
            <a:ext cx="378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Агрегат для перекачки топлива</a:t>
            </a:r>
            <a:endParaRPr lang="ru-RU" dirty="0"/>
          </a:p>
        </p:txBody>
      </p:sp>
      <p:pic>
        <p:nvPicPr>
          <p:cNvPr id="7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3383E688-6AF2-4FC7-9E80-275BFBF3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449" y="204243"/>
            <a:ext cx="1371600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7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пливораздаточный модуль EFL-5.0">
            <a:extLst>
              <a:ext uri="{FF2B5EF4-FFF2-40B4-BE49-F238E27FC236}">
                <a16:creationId xmlns:a16="http://schemas.microsoft.com/office/drawing/2014/main" id="{39F2F5E1-77FF-4DF0-9E9E-7545162F29C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E343D6-C293-4F5F-8D6D-00520258D22E}"/>
              </a:ext>
            </a:extLst>
          </p:cNvPr>
          <p:cNvSpPr/>
          <p:nvPr/>
        </p:nvSpPr>
        <p:spPr>
          <a:xfrm>
            <a:off x="1090807" y="6023029"/>
            <a:ext cx="6359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для управления дозировкой выдачи топлива по </a:t>
            </a:r>
            <a:r>
              <a:rPr lang="en-US" b="1" dirty="0"/>
              <a:t>RFID</a:t>
            </a:r>
            <a:r>
              <a:rPr lang="ru-RU" b="1" dirty="0"/>
              <a:t> картам </a:t>
            </a:r>
          </a:p>
          <a:p>
            <a:pPr algn="ctr"/>
            <a:r>
              <a:rPr lang="ru-RU" b="1" dirty="0"/>
              <a:t>и передачей данных на сервер мониторинга</a:t>
            </a:r>
            <a:endParaRPr lang="ru-RU" b="1" dirty="0">
              <a:latin typeface="PT Sans Narrow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19A7A8-941A-4852-A3DF-C982D2ACAE65}"/>
              </a:ext>
            </a:extLst>
          </p:cNvPr>
          <p:cNvSpPr/>
          <p:nvPr/>
        </p:nvSpPr>
        <p:spPr>
          <a:xfrm>
            <a:off x="827584" y="204243"/>
            <a:ext cx="7012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PT Sans Narrow"/>
                <a:cs typeface="Times New Roman" panose="02020603050405020304" pitchFamily="18" charset="0"/>
              </a:rPr>
              <a:t>Узел дополнительно оснащен топливным модулем </a:t>
            </a:r>
            <a:r>
              <a:rPr lang="en-US" b="1" dirty="0">
                <a:latin typeface="PT Sans Narrow"/>
                <a:cs typeface="Times New Roman" panose="02020603050405020304" pitchFamily="18" charset="0"/>
              </a:rPr>
              <a:t>EFL</a:t>
            </a:r>
            <a:r>
              <a:rPr lang="ru-RU" b="1" dirty="0">
                <a:latin typeface="PT Sans Narrow"/>
                <a:cs typeface="Times New Roman" panose="02020603050405020304" pitchFamily="18" charset="0"/>
              </a:rPr>
              <a:t> 5.0 </a:t>
            </a:r>
          </a:p>
          <a:p>
            <a:endParaRPr lang="ru-RU" b="1" dirty="0">
              <a:latin typeface="PT Sans Narrow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E2FD5EB8-969E-430C-B952-8F8D646E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3"/>
            <a:ext cx="1634156" cy="157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08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4FD76E-24A3-404A-AAED-112D72B6BE9C}"/>
              </a:ext>
            </a:extLst>
          </p:cNvPr>
          <p:cNvSpPr/>
          <p:nvPr/>
        </p:nvSpPr>
        <p:spPr>
          <a:xfrm>
            <a:off x="35496" y="214388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Насос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Calpeda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АМ 50-125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Фильтр грубой очистки ДУ 50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Вихревой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газоотделитель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Ex-air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Separator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, DN50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Счетчик ППО-40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Клапан соленоидный 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Viton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2В 21-50 (220)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УСС-Б-25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Топливный модуль EFL 5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Бортовой терминал 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GLONASS </a:t>
            </a:r>
            <a:r>
              <a:rPr lang="en-US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Galileosky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MicroSD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+Топливная прошивка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2857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заземления и контроля УЗА-2МК 04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559A0-33AC-4F13-9543-1005EF6C6949}"/>
              </a:ext>
            </a:extLst>
          </p:cNvPr>
          <p:cNvSpPr/>
          <p:nvPr/>
        </p:nvSpPr>
        <p:spPr>
          <a:xfrm>
            <a:off x="467544" y="83671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</a:pP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Базовая 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комплектация Скоростного узла </a:t>
            </a:r>
            <a:r>
              <a:rPr lang="en-US" sz="2200" b="1" dirty="0" err="1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Dn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50+</a:t>
            </a:r>
            <a:r>
              <a:rPr lang="en-US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EFL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 5.0 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207244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300326-1778-4C2D-9DA1-F8189EEBDA88}"/>
              </a:ext>
            </a:extLst>
          </p:cNvPr>
          <p:cNvSpPr/>
          <p:nvPr/>
        </p:nvSpPr>
        <p:spPr>
          <a:xfrm>
            <a:off x="2642785" y="980728"/>
            <a:ext cx="4324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характеристики: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DE6EB5-2A7D-4C39-AE44-3AAA3AADB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81705"/>
              </p:ext>
            </p:extLst>
          </p:nvPr>
        </p:nvGraphicFramePr>
        <p:xfrm>
          <a:off x="251520" y="1628800"/>
          <a:ext cx="8640961" cy="44704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41691">
                  <a:extLst>
                    <a:ext uri="{9D8B030D-6E8A-4147-A177-3AD203B41FA5}">
                      <a16:colId xmlns:a16="http://schemas.microsoft.com/office/drawing/2014/main" val="1061001123"/>
                    </a:ext>
                  </a:extLst>
                </a:gridCol>
                <a:gridCol w="2219831">
                  <a:extLst>
                    <a:ext uri="{9D8B030D-6E8A-4147-A177-3AD203B41FA5}">
                      <a16:colId xmlns:a16="http://schemas.microsoft.com/office/drawing/2014/main" val="197877429"/>
                    </a:ext>
                  </a:extLst>
                </a:gridCol>
                <a:gridCol w="2979439">
                  <a:extLst>
                    <a:ext uri="{9D8B030D-6E8A-4147-A177-3AD203B41FA5}">
                      <a16:colId xmlns:a16="http://schemas.microsoft.com/office/drawing/2014/main" val="16683298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Параметр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Значение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55973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Габариты установки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см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125x150x74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13120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Габариты топливного модуля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см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41х35х17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05402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Вес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410 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944468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Питание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вольт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220/380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346473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Мощность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777363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Класс точности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0.25%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239487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Температурный режим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(⁰ С)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от -40 до +60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61297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Скорость налива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м³/ч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10956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Развивает напор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до 12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74567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Диаметр входного и выходного соединения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53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4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1BB5CDB-C010-42DC-B2DE-8514F49ED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16666"/>
              </p:ext>
            </p:extLst>
          </p:nvPr>
        </p:nvGraphicFramePr>
        <p:xfrm>
          <a:off x="719572" y="1484784"/>
          <a:ext cx="795688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442">
                  <a:extLst>
                    <a:ext uri="{9D8B030D-6E8A-4147-A177-3AD203B41FA5}">
                      <a16:colId xmlns:a16="http://schemas.microsoft.com/office/drawing/2014/main" val="1407098250"/>
                    </a:ext>
                  </a:extLst>
                </a:gridCol>
                <a:gridCol w="3978442">
                  <a:extLst>
                    <a:ext uri="{9D8B030D-6E8A-4147-A177-3AD203B41FA5}">
                      <a16:colId xmlns:a16="http://schemas.microsoft.com/office/drawing/2014/main" val="3921963149"/>
                    </a:ext>
                  </a:extLst>
                </a:gridCol>
              </a:tblGrid>
              <a:tr h="1058691"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Изготовление дополнительного соединения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Camlock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75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колесами для перемещения узла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670784"/>
                  </a:ext>
                </a:extLst>
              </a:tr>
              <a:tr h="1640494"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Обшивка узла материалом. Крыша, стены и калитка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импульсным преобразователем 220 на 380 с плавным пуском двигателя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416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559A0-33AC-4F13-9543-1005EF6C6949}"/>
              </a:ext>
            </a:extLst>
          </p:cNvPr>
          <p:cNvSpPr/>
          <p:nvPr/>
        </p:nvSpPr>
        <p:spPr>
          <a:xfrm>
            <a:off x="467544" y="764704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</a:pP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По желанию заказчика возможна </a:t>
            </a:r>
            <a:r>
              <a:rPr lang="ru-RU" sz="2200" b="1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доукомплектация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PT Sans Narrow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5CFB6-1CC7-4BDB-B48A-51CB9C89D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t="10046" r="22874" b="9579"/>
          <a:stretch/>
        </p:blipFill>
        <p:spPr>
          <a:xfrm rot="5400000">
            <a:off x="2168818" y="1344332"/>
            <a:ext cx="1056596" cy="16255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B463B-AAC7-42ED-97AF-CE2F6F246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894956" cy="1305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C385F2-4FD3-494F-AF61-D97DB3E25E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9094" b="7659"/>
          <a:stretch/>
        </p:blipFill>
        <p:spPr>
          <a:xfrm>
            <a:off x="6084168" y="3682453"/>
            <a:ext cx="1162316" cy="20508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A7363-C4D8-49D4-8B1C-4DBD7F962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7"/>
          <a:stretch/>
        </p:blipFill>
        <p:spPr>
          <a:xfrm>
            <a:off x="2051720" y="3717032"/>
            <a:ext cx="1406450" cy="20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1BB5CDB-C010-42DC-B2DE-8514F49ED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3579"/>
              </p:ext>
            </p:extLst>
          </p:nvPr>
        </p:nvGraphicFramePr>
        <p:xfrm>
          <a:off x="719572" y="1484784"/>
          <a:ext cx="795688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442">
                  <a:extLst>
                    <a:ext uri="{9D8B030D-6E8A-4147-A177-3AD203B41FA5}">
                      <a16:colId xmlns:a16="http://schemas.microsoft.com/office/drawing/2014/main" val="1407098250"/>
                    </a:ext>
                  </a:extLst>
                </a:gridCol>
                <a:gridCol w="3978442">
                  <a:extLst>
                    <a:ext uri="{9D8B030D-6E8A-4147-A177-3AD203B41FA5}">
                      <a16:colId xmlns:a16="http://schemas.microsoft.com/office/drawing/2014/main" val="3921963149"/>
                    </a:ext>
                  </a:extLst>
                </a:gridCol>
              </a:tblGrid>
              <a:tr h="105869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Использование двухконтурного клапана для точного налива КЭГ40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Оснащение воздушным датчиком для организации автоматической блокировки клапана при предельном значении воздуха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670784"/>
                  </a:ext>
                </a:extLst>
              </a:tr>
              <a:tr h="1640494">
                <a:tc gridSpan="2">
                  <a:txBody>
                    <a:bodyPr/>
                    <a:lstStyle/>
                    <a:p>
                      <a:pPr marL="0" indent="1976438"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1976438"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1976438"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1976438"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711200"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Годовой хостинг на облачный </a:t>
                      </a:r>
                    </a:p>
                    <a:p>
                      <a:pPr marL="0" indent="711200"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Web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сервис Exzotron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Bot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711200"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       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g.exzotron.ru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711200" algn="l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711200" algn="l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indent="711200" algn="l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416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559A0-33AC-4F13-9543-1005EF6C6949}"/>
              </a:ext>
            </a:extLst>
          </p:cNvPr>
          <p:cNvSpPr/>
          <p:nvPr/>
        </p:nvSpPr>
        <p:spPr>
          <a:xfrm>
            <a:off x="467544" y="764704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</a:pP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По желанию заказчика возможна </a:t>
            </a:r>
            <a:r>
              <a:rPr lang="ru-RU" sz="2200" b="1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доукомплектация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PT Sans Narrow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321C0-A5F9-4F01-81EB-CCFA94B5A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418" r="27951" b="1418"/>
          <a:stretch/>
        </p:blipFill>
        <p:spPr>
          <a:xfrm>
            <a:off x="2123728" y="1484784"/>
            <a:ext cx="1080120" cy="1464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2C1172-6805-4B61-AB67-25301297D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4" y="3907944"/>
            <a:ext cx="2761084" cy="2636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B05C71-4699-4383-8ECB-18BBDE4527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3750" r="9051" b="15351"/>
          <a:stretch/>
        </p:blipFill>
        <p:spPr>
          <a:xfrm>
            <a:off x="6084168" y="1700808"/>
            <a:ext cx="1213733" cy="8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559A0-33AC-4F13-9543-1005EF6C6949}"/>
              </a:ext>
            </a:extLst>
          </p:cNvPr>
          <p:cNvSpPr/>
          <p:nvPr/>
        </p:nvSpPr>
        <p:spPr>
          <a:xfrm>
            <a:off x="323528" y="92149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tabLst>
                <a:tab pos="0" algn="l"/>
              </a:tabLst>
            </a:pP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Годовой хостинг на облачный </a:t>
            </a:r>
            <a:r>
              <a:rPr lang="ru-RU" sz="2200" b="1" dirty="0" err="1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Web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 сервис Exzotron </a:t>
            </a:r>
            <a:r>
              <a:rPr lang="ru-RU" sz="2200" b="1" dirty="0" err="1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Bot</a:t>
            </a:r>
            <a:endParaRPr lang="en-US" sz="2200" b="1" dirty="0">
              <a:solidFill>
                <a:schemeClr val="bg1"/>
              </a:solidFill>
              <a:latin typeface="PT Sans Narrow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tabLst>
                <a:tab pos="0" algn="l"/>
              </a:tabLst>
            </a:pPr>
            <a:r>
              <a:rPr lang="en-US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5g.exzotron.ru</a:t>
            </a:r>
            <a:endParaRPr lang="ru-RU" sz="2200" b="1" dirty="0">
              <a:solidFill>
                <a:schemeClr val="bg1"/>
              </a:solidFill>
              <a:latin typeface="PT Sans Narrow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4EB402-D9D1-4E14-9903-822AFD43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188456"/>
            <a:ext cx="8928993" cy="41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20FBF95C-6D80-42D1-BCF2-72B0D3DA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185146"/>
            <a:ext cx="1371600" cy="13239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6EA6F-369F-46AB-8D4A-77AA862AA57B}"/>
              </a:ext>
            </a:extLst>
          </p:cNvPr>
          <p:cNvSpPr txBox="1"/>
          <p:nvPr/>
        </p:nvSpPr>
        <p:spPr>
          <a:xfrm>
            <a:off x="755576" y="2276872"/>
            <a:ext cx="79760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defRPr>
            </a:lvl1pPr>
          </a:lstStyle>
          <a:p>
            <a:pPr fontAlgn="base"/>
            <a:r>
              <a:rPr lang="ru-RU" dirty="0">
                <a:effectLst/>
              </a:rPr>
              <a:t>Просмотреть презентацию скоростного узла по перекачке топлива с </a:t>
            </a:r>
            <a:r>
              <a:rPr lang="ru-RU" dirty="0" err="1">
                <a:effectLst/>
              </a:rPr>
              <a:t>пеногасителем</a:t>
            </a:r>
            <a:r>
              <a:rPr lang="ru-RU" dirty="0">
                <a:effectLst/>
              </a:rPr>
              <a:t> </a:t>
            </a:r>
          </a:p>
          <a:p>
            <a:pPr fontAlgn="base"/>
            <a:r>
              <a:rPr lang="ru-RU" dirty="0">
                <a:effectLst/>
              </a:rPr>
              <a:t>Dn50+EFL 5.0 (20 куб/час)</a:t>
            </a:r>
          </a:p>
          <a:p>
            <a:pPr fontAlgn="base"/>
            <a:r>
              <a:rPr lang="ru-RU" sz="2000" dirty="0">
                <a:effectLst/>
              </a:rPr>
              <a:t>Можно перейдя по ссылкам ниже</a:t>
            </a:r>
            <a:endParaRPr lang="ru-RU" sz="2400" dirty="0">
              <a:effectLst/>
            </a:endParaRPr>
          </a:p>
          <a:p>
            <a:pPr fontAlgn="base"/>
            <a:r>
              <a:rPr lang="ru-RU" dirty="0">
                <a:effectLst/>
                <a:hlinkClick r:id="rId4"/>
              </a:rPr>
              <a:t>Видео</a:t>
            </a:r>
            <a:r>
              <a:rPr lang="ru-RU" dirty="0">
                <a:effectLst/>
              </a:rPr>
              <a:t> или </a:t>
            </a:r>
            <a:r>
              <a:rPr lang="ru-RU" dirty="0">
                <a:effectLst/>
                <a:hlinkClick r:id="rId5"/>
              </a:rPr>
              <a:t>Сайт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60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20FBF95C-6D80-42D1-BCF2-72B0D3DA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185146"/>
            <a:ext cx="1371600" cy="1323975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A8FA9F-0D49-49D2-A9A2-6B57ED3A1CDC}"/>
              </a:ext>
            </a:extLst>
          </p:cNvPr>
          <p:cNvSpPr/>
          <p:nvPr/>
        </p:nvSpPr>
        <p:spPr>
          <a:xfrm>
            <a:off x="0" y="3740839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exzotron.ru</a:t>
            </a:r>
            <a:endParaRPr kumimoji="0" lang="ru-RU" sz="2400" b="1" i="0" u="none" strike="noStrike" kern="120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+7 (978) 701-38-59</a:t>
            </a:r>
            <a:r>
              <a:rPr kumimoji="0" lang="en-US" sz="24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info</a:t>
            </a:r>
            <a:r>
              <a:rPr kumimoji="0" lang="en-US" sz="24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@exzotron.ru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EA6F-369F-46AB-8D4A-77AA862AA57B}"/>
              </a:ext>
            </a:extLst>
          </p:cNvPr>
          <p:cNvSpPr txBox="1"/>
          <p:nvPr/>
        </p:nvSpPr>
        <p:spPr>
          <a:xfrm>
            <a:off x="755576" y="2276872"/>
            <a:ext cx="79760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ООО «ЭКЗОТРОН ТЕХНОЛОДЖИ»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Все для АЗС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ГЛОНАСС мониторинг</a:t>
            </a:r>
            <a:r>
              <a:rPr kumimoji="0" lang="ru-RU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i="0" u="none" strike="noStrike" kern="120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E3C5FB-92E9-42B2-B15E-D052DC9E4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72" y="4077128"/>
            <a:ext cx="144000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20FBF95C-6D80-42D1-BCF2-72B0D3DA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924944"/>
            <a:ext cx="1371600" cy="13239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6EA6F-369F-46AB-8D4A-77AA862AA57B}"/>
              </a:ext>
            </a:extLst>
          </p:cNvPr>
          <p:cNvSpPr txBox="1"/>
          <p:nvPr/>
        </p:nvSpPr>
        <p:spPr>
          <a:xfrm>
            <a:off x="755576" y="2492896"/>
            <a:ext cx="763284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defRPr>
            </a:lvl1pPr>
          </a:lstStyle>
          <a:p>
            <a:r>
              <a:rPr lang="ru-RU" sz="3600" dirty="0"/>
              <a:t>Скоростной реверсный узел по перекачке топлива с </a:t>
            </a:r>
            <a:r>
              <a:rPr lang="ru-RU" sz="3600" dirty="0" err="1"/>
              <a:t>пеногасителем</a:t>
            </a:r>
            <a:endParaRPr lang="ru-RU" sz="3600" dirty="0"/>
          </a:p>
          <a:p>
            <a:r>
              <a:rPr lang="en-US" dirty="0" err="1">
                <a:effectLst/>
              </a:rPr>
              <a:t>Dn</a:t>
            </a:r>
            <a:r>
              <a:rPr lang="ru-RU" dirty="0">
                <a:effectLst/>
              </a:rPr>
              <a:t>50+</a:t>
            </a:r>
            <a:r>
              <a:rPr lang="en-US" dirty="0">
                <a:effectLst/>
              </a:rPr>
              <a:t>EGL</a:t>
            </a:r>
            <a:r>
              <a:rPr lang="ru-RU" dirty="0">
                <a:effectLst/>
              </a:rPr>
              <a:t> 5.0 (20 куб/час)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095F62-143C-4045-AF81-A5372A7E4600}"/>
              </a:ext>
            </a:extLst>
          </p:cNvPr>
          <p:cNvSpPr/>
          <p:nvPr/>
        </p:nvSpPr>
        <p:spPr>
          <a:xfrm>
            <a:off x="5508104" y="4995174"/>
            <a:ext cx="3779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  <a:hlinkClick r:id="rId4"/>
              </a:rPr>
              <a:t>exzotron.ru</a:t>
            </a:r>
            <a:endParaRPr lang="en-US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  <a:p>
            <a:pPr algn="ctr"/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info@exzotron.ru</a:t>
            </a:r>
          </a:p>
        </p:txBody>
      </p:sp>
    </p:spTree>
    <p:extLst>
      <p:ext uri="{BB962C8B-B14F-4D97-AF65-F5344CB8AC3E}">
        <p14:creationId xmlns:p14="http://schemas.microsoft.com/office/powerpoint/2010/main" val="199694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4929" y="1196752"/>
            <a:ext cx="81741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>
              <a:spcBef>
                <a:spcPts val="1200"/>
              </a:spcBef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Производственная компания ООО «ЭКЗОТРОН ТЕХНОЛОДЖИ» предлагает поставку заправочного узла скоростного (налива – слива – перекачки) дизельного топлива на базе агрегата перекачки топлива </a:t>
            </a:r>
            <a:r>
              <a:rPr lang="en-US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c </a:t>
            </a: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диаметром соединения </a:t>
            </a:r>
            <a:r>
              <a:rPr lang="en-US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DN</a:t>
            </a: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50 и модуля </a:t>
            </a:r>
            <a:r>
              <a:rPr lang="en-US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EFL</a:t>
            </a: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 5.0 собственного производства. </a:t>
            </a:r>
          </a:p>
          <a:p>
            <a:pPr indent="530225" algn="just">
              <a:spcBef>
                <a:spcPts val="1200"/>
              </a:spcBef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Предлагаемый комплект оборудования позволяет осуществлять различные варианты перекачки топлива с возможностью задания объема пролива топлива, а также возможностью отделения пены и воздуха из топлива перед счетчиком.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ADAF90-6C15-41F0-B540-B5BD3E967AA5}"/>
              </a:ext>
            </a:extLst>
          </p:cNvPr>
          <p:cNvSpPr/>
          <p:nvPr/>
        </p:nvSpPr>
        <p:spPr>
          <a:xfrm>
            <a:off x="484929" y="4149080"/>
            <a:ext cx="81741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Варианты перекачки топлива: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Приемка топлива из нефтевоза в емкость.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Выдача топлива из емкости на мобильный заправщик.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Перекачка топлива из топливозаправщика в топливозаправщик.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AF0D09-8EF5-491E-AC78-18C7AD61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" y="4402192"/>
            <a:ext cx="4205792" cy="21917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1464C3-1621-47E8-A5ED-E8B336721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78752"/>
            <a:ext cx="4216893" cy="237626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7F0182-0CC0-46DD-8AD0-95019C9E7329}"/>
              </a:ext>
            </a:extLst>
          </p:cNvPr>
          <p:cNvSpPr/>
          <p:nvPr/>
        </p:nvSpPr>
        <p:spPr>
          <a:xfrm>
            <a:off x="226307" y="962725"/>
            <a:ext cx="4993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tabLst>
                <a:tab pos="0" algn="l"/>
              </a:tabLst>
            </a:pPr>
            <a:r>
              <a:rPr lang="ru-RU" sz="2800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Приемка топлива из нефтевоза в емкость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CDE58A-39F6-4D93-9602-8555E6487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23225"/>
          <a:stretch/>
        </p:blipFill>
        <p:spPr>
          <a:xfrm>
            <a:off x="3422873" y="2519804"/>
            <a:ext cx="2304256" cy="22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9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DA1D88-ECD5-4287-8C1D-41241DAD2AC7}"/>
              </a:ext>
            </a:extLst>
          </p:cNvPr>
          <p:cNvSpPr/>
          <p:nvPr/>
        </p:nvSpPr>
        <p:spPr>
          <a:xfrm>
            <a:off x="226307" y="962725"/>
            <a:ext cx="5463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tabLst>
                <a:tab pos="0" algn="l"/>
              </a:tabLst>
            </a:pPr>
            <a:r>
              <a:rPr lang="ru-RU" sz="2800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Выдача топлива из емкости на мобильный заправщик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1464C3-1621-47E8-A5ED-E8B336721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4216893" cy="23762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630410D-ADD7-4C67-8ABF-39070C210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23225"/>
          <a:stretch/>
        </p:blipFill>
        <p:spPr>
          <a:xfrm>
            <a:off x="3422873" y="2519804"/>
            <a:ext cx="2304256" cy="22890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8D1A70A-ACC2-432A-87D0-0DA08C792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1668974"/>
            <a:ext cx="3671392" cy="27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7F0182-0CC0-46DD-8AD0-95019C9E7329}"/>
              </a:ext>
            </a:extLst>
          </p:cNvPr>
          <p:cNvSpPr/>
          <p:nvPr/>
        </p:nvSpPr>
        <p:spPr>
          <a:xfrm>
            <a:off x="226307" y="962725"/>
            <a:ext cx="5425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tabLst>
                <a:tab pos="0" algn="l"/>
              </a:tabLst>
            </a:pPr>
            <a:r>
              <a:rPr lang="ru-RU" sz="2800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Перекачка топлива из топливозаправщика в топливозаправщик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CDE58A-39F6-4D93-9602-8555E648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23225"/>
          <a:stretch/>
        </p:blipFill>
        <p:spPr>
          <a:xfrm>
            <a:off x="3422873" y="2519804"/>
            <a:ext cx="2304256" cy="22890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824961-5D28-482D-8A42-AAA8B8901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1668974"/>
            <a:ext cx="3671392" cy="2708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C9EA47-EF4A-4EF8-99BB-4C53BCE1C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652" y="3789040"/>
            <a:ext cx="3669398" cy="2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D7379B-5A85-43BA-83BF-BF1EA0625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F86C0-5D94-4C26-8862-8BB4F2A61216}"/>
              </a:ext>
            </a:extLst>
          </p:cNvPr>
          <p:cNvSpPr txBox="1"/>
          <p:nvPr/>
        </p:nvSpPr>
        <p:spPr>
          <a:xfrm>
            <a:off x="395536" y="5805264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defRPr>
            </a:lvl1pPr>
          </a:lstStyle>
          <a:p>
            <a:pPr algn="r"/>
            <a:r>
              <a:rPr lang="ru-RU" sz="2400" dirty="0">
                <a:solidFill>
                  <a:schemeClr val="bg1"/>
                </a:solidFill>
              </a:rPr>
              <a:t>Скоростной реверсный узел по перекачке топлива с </a:t>
            </a:r>
            <a:r>
              <a:rPr lang="ru-RU" sz="2400" dirty="0" err="1">
                <a:solidFill>
                  <a:schemeClr val="bg1"/>
                </a:solidFill>
              </a:rPr>
              <a:t>пеногаcителем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D</a:t>
            </a:r>
            <a:r>
              <a:rPr lang="ru-RU" sz="2400" dirty="0">
                <a:solidFill>
                  <a:schemeClr val="bg1"/>
                </a:solidFill>
                <a:effectLst/>
              </a:rPr>
              <a:t>n50+</a:t>
            </a:r>
            <a:r>
              <a:rPr lang="en-US" sz="2400" dirty="0">
                <a:solidFill>
                  <a:schemeClr val="bg1"/>
                </a:solidFill>
                <a:effectLst/>
              </a:rPr>
              <a:t>EFL</a:t>
            </a:r>
            <a:r>
              <a:rPr lang="ru-RU" sz="2400" dirty="0">
                <a:solidFill>
                  <a:schemeClr val="bg1"/>
                </a:solidFill>
                <a:effectLst/>
              </a:rPr>
              <a:t> 5.0 (20 куб/час)</a:t>
            </a:r>
          </a:p>
        </p:txBody>
      </p:sp>
      <p:pic>
        <p:nvPicPr>
          <p:cNvPr id="9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839528C9-D95E-4457-87AA-A5025E49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20688"/>
            <a:ext cx="936104" cy="90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6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4FD76E-24A3-404A-AAED-112D72B6BE9C}"/>
              </a:ext>
            </a:extLst>
          </p:cNvPr>
          <p:cNvSpPr/>
          <p:nvPr/>
        </p:nvSpPr>
        <p:spPr>
          <a:xfrm>
            <a:off x="-252536" y="1916832"/>
            <a:ext cx="895885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0" indent="-1841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Наличие вихревого </a:t>
            </a:r>
            <a:r>
              <a:rPr lang="ru-RU" b="1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газоотделителя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, что позволяет повысить точность учета топлива путем исключения </a:t>
            </a:r>
            <a:r>
              <a:rPr lang="ru-RU" dirty="0" err="1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насчитывания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счетчиком воздуха и пены.</a:t>
            </a:r>
          </a:p>
          <a:p>
            <a:pPr marL="711200" lvl="0" indent="-1841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получение топлива от топливозаправщика по соединению </a:t>
            </a:r>
            <a:r>
              <a:rPr lang="en-US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Camlock</a:t>
            </a: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1 на АЗС.</a:t>
            </a:r>
          </a:p>
          <a:p>
            <a:pPr marL="711200" lvl="0" indent="-184150" defTabSz="942975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Производить выдачу с емкости через </a:t>
            </a:r>
            <a:r>
              <a:rPr lang="en-US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Camlock</a:t>
            </a: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2 на топливозаправщик.</a:t>
            </a:r>
          </a:p>
          <a:p>
            <a:pPr marL="711200" lvl="0" indent="-1841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Возможна перекачка топлива между топливозаправщиками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, путем подключением первого топливозаправщика к 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Camlock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1 и второго топливозаправщика к </a:t>
            </a:r>
            <a:r>
              <a:rPr lang="en-US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Camlock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marL="711200" lvl="0" indent="-1841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Узел снабжен механизмом заземления топливозаправщика.</a:t>
            </a:r>
          </a:p>
          <a:p>
            <a:pPr marL="711200" lvl="0" indent="-184150">
              <a:spcBef>
                <a:spcPts val="12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Наличие модуля </a:t>
            </a:r>
            <a:r>
              <a:rPr lang="en-US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EFL 5.0</a:t>
            </a:r>
            <a:r>
              <a:rPr lang="ru-RU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что позволяет производить дозированную выдачу топлива с идентификацией по карте и передачей данных в систему мониторинга.</a:t>
            </a:r>
            <a:endParaRPr lang="ru-RU" b="1" dirty="0">
              <a:solidFill>
                <a:schemeClr val="bg1"/>
              </a:solidFill>
              <a:latin typeface="PT Sans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559A0-33AC-4F13-9543-1005EF6C6949}"/>
              </a:ext>
            </a:extLst>
          </p:cNvPr>
          <p:cNvSpPr/>
          <p:nvPr/>
        </p:nvSpPr>
        <p:spPr>
          <a:xfrm>
            <a:off x="467544" y="83671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ctr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</a:pPr>
            <a:r>
              <a:rPr lang="ru-RU" sz="2200" b="1" dirty="0">
                <a:solidFill>
                  <a:schemeClr val="bg1"/>
                </a:solidFill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коростного реверсного узла по перекачке топлива с </a:t>
            </a:r>
            <a:r>
              <a:rPr lang="ru-RU" sz="2200" b="1" dirty="0" err="1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пеногаcителем</a:t>
            </a:r>
            <a:r>
              <a:rPr lang="ru-RU" sz="2200" b="1" dirty="0">
                <a:solidFill>
                  <a:schemeClr val="bg1"/>
                </a:solidFill>
                <a:latin typeface="PT Sans Narrow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08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D4EFEA-C501-40DB-9FF9-05A8F1529EA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CF4625-6678-4111-AC0E-30414CEA3FAE}"/>
              </a:ext>
            </a:extLst>
          </p:cNvPr>
          <p:cNvSpPr/>
          <p:nvPr/>
        </p:nvSpPr>
        <p:spPr>
          <a:xfrm>
            <a:off x="4932040" y="204243"/>
            <a:ext cx="378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PT Sans Narrow"/>
                <a:ea typeface="Calibri" panose="020F0502020204030204" pitchFamily="34" charset="0"/>
                <a:cs typeface="Times New Roman" panose="02020603050405020304" pitchFamily="18" charset="0"/>
              </a:rPr>
              <a:t>Агрегат для перекачки топлива</a:t>
            </a:r>
            <a:endParaRPr lang="ru-RU" dirty="0"/>
          </a:p>
        </p:txBody>
      </p:sp>
      <p:pic>
        <p:nvPicPr>
          <p:cNvPr id="16" name="Picture 3" descr="C:\Users\Docent\Downloads\ТЗ\Исходники\Логотип компании — копия.png">
            <a:extLst>
              <a:ext uri="{FF2B5EF4-FFF2-40B4-BE49-F238E27FC236}">
                <a16:creationId xmlns:a16="http://schemas.microsoft.com/office/drawing/2014/main" id="{F2B751DB-8AC7-442E-BE50-E163E351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61409"/>
            <a:ext cx="1371600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81854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571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PT Sans Narrow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Кузьмук</dc:creator>
  <cp:lastModifiedBy>Docent</cp:lastModifiedBy>
  <cp:revision>108</cp:revision>
  <dcterms:created xsi:type="dcterms:W3CDTF">2021-01-01T20:48:47Z</dcterms:created>
  <dcterms:modified xsi:type="dcterms:W3CDTF">2022-05-30T08:24:57Z</dcterms:modified>
</cp:coreProperties>
</file>